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 id="262"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p:cViewPr>
        <p:scale>
          <a:sx n="71" d="100"/>
          <a:sy n="71" d="100"/>
        </p:scale>
        <p:origin x="1608" y="7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8/5/21</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729144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58860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508421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863371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133396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91174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82231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05131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841530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414051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8/5/21</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421558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8/5/21</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2332375536"/>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COVIDHomebound@msdh.ms.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id="{E433FEA1-E0F8-43CF-91D5-6A98CD36D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0D5BFC-12F0-4584-99CE-80D7C32E55CD}"/>
              </a:ext>
            </a:extLst>
          </p:cNvPr>
          <p:cNvSpPr>
            <a:spLocks noGrp="1"/>
          </p:cNvSpPr>
          <p:nvPr>
            <p:ph type="ctrTitle"/>
          </p:nvPr>
        </p:nvSpPr>
        <p:spPr>
          <a:xfrm>
            <a:off x="1743828" y="650075"/>
            <a:ext cx="8652875" cy="1124073"/>
          </a:xfrm>
        </p:spPr>
        <p:txBody>
          <a:bodyPr anchor="b">
            <a:normAutofit/>
          </a:bodyPr>
          <a:lstStyle/>
          <a:p>
            <a:r>
              <a:rPr lang="en-US" dirty="0"/>
              <a:t>Time to Stop the Spread </a:t>
            </a:r>
          </a:p>
        </p:txBody>
      </p:sp>
      <p:sp>
        <p:nvSpPr>
          <p:cNvPr id="3" name="Subtitle 2">
            <a:extLst>
              <a:ext uri="{FF2B5EF4-FFF2-40B4-BE49-F238E27FC236}">
                <a16:creationId xmlns:a16="http://schemas.microsoft.com/office/drawing/2014/main" id="{A6D57A22-5CF4-4A2F-8ECA-092AADDF099E}"/>
              </a:ext>
            </a:extLst>
          </p:cNvPr>
          <p:cNvSpPr>
            <a:spLocks noGrp="1"/>
          </p:cNvSpPr>
          <p:nvPr>
            <p:ph type="subTitle" idx="1"/>
          </p:nvPr>
        </p:nvSpPr>
        <p:spPr>
          <a:xfrm>
            <a:off x="1742038" y="1895599"/>
            <a:ext cx="8647952" cy="681942"/>
          </a:xfrm>
        </p:spPr>
        <p:txBody>
          <a:bodyPr anchor="t">
            <a:normAutofit/>
          </a:bodyPr>
          <a:lstStyle/>
          <a:p>
            <a:r>
              <a:rPr lang="en-US" dirty="0"/>
              <a:t>COVID-19 Update</a:t>
            </a:r>
          </a:p>
        </p:txBody>
      </p:sp>
      <p:sp>
        <p:nvSpPr>
          <p:cNvPr id="20" name="Freeform: Shape 10">
            <a:extLst>
              <a:ext uri="{FF2B5EF4-FFF2-40B4-BE49-F238E27FC236}">
                <a16:creationId xmlns:a16="http://schemas.microsoft.com/office/drawing/2014/main" id="{A9AE6A41-32AB-41F7-90EF-073C089C61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3439950"/>
            <a:ext cx="10500930" cy="3417723"/>
          </a:xfrm>
          <a:custGeom>
            <a:avLst/>
            <a:gdLst>
              <a:gd name="connsiteX0" fmla="*/ 1559664 w 10500930"/>
              <a:gd name="connsiteY0" fmla="*/ 3417723 h 3417723"/>
              <a:gd name="connsiteX1" fmla="*/ 0 w 10500930"/>
              <a:gd name="connsiteY1" fmla="*/ 3417723 h 3417723"/>
              <a:gd name="connsiteX2" fmla="*/ 0 w 10500930"/>
              <a:gd name="connsiteY2" fmla="*/ 2944791 h 3417723"/>
              <a:gd name="connsiteX3" fmla="*/ 193582 w 10500930"/>
              <a:gd name="connsiteY3" fmla="*/ 3053540 h 3417723"/>
              <a:gd name="connsiteX4" fmla="*/ 1423717 w 10500930"/>
              <a:gd name="connsiteY4" fmla="*/ 3410968 h 3417723"/>
              <a:gd name="connsiteX5" fmla="*/ 10500930 w 10500930"/>
              <a:gd name="connsiteY5" fmla="*/ 3417723 h 3417723"/>
              <a:gd name="connsiteX6" fmla="*/ 1994489 w 10500930"/>
              <a:gd name="connsiteY6" fmla="*/ 3417723 h 3417723"/>
              <a:gd name="connsiteX7" fmla="*/ 2130396 w 10500930"/>
              <a:gd name="connsiteY7" fmla="*/ 3410970 h 3417723"/>
              <a:gd name="connsiteX8" fmla="*/ 5243003 w 10500930"/>
              <a:gd name="connsiteY8" fmla="*/ 328636 h 3417723"/>
              <a:gd name="connsiteX9" fmla="*/ 5258816 w 10500930"/>
              <a:gd name="connsiteY9" fmla="*/ 0 h 3417723"/>
              <a:gd name="connsiteX10" fmla="*/ 10500930 w 10500930"/>
              <a:gd name="connsiteY10" fmla="*/ 0 h 3417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00930" h="3417723">
                <a:moveTo>
                  <a:pt x="1559664" y="3417723"/>
                </a:moveTo>
                <a:lnTo>
                  <a:pt x="0" y="3417723"/>
                </a:lnTo>
                <a:lnTo>
                  <a:pt x="0" y="2944791"/>
                </a:lnTo>
                <a:lnTo>
                  <a:pt x="193582" y="3053540"/>
                </a:lnTo>
                <a:cubicBezTo>
                  <a:pt x="569241" y="3242876"/>
                  <a:pt x="984418" y="3367068"/>
                  <a:pt x="1423717" y="3410968"/>
                </a:cubicBezTo>
                <a:close/>
                <a:moveTo>
                  <a:pt x="10500930" y="3417723"/>
                </a:moveTo>
                <a:lnTo>
                  <a:pt x="1994489" y="3417723"/>
                </a:lnTo>
                <a:lnTo>
                  <a:pt x="2130396" y="3410970"/>
                </a:lnTo>
                <a:cubicBezTo>
                  <a:pt x="3777767" y="3246345"/>
                  <a:pt x="5085919" y="1952612"/>
                  <a:pt x="5243003" y="328636"/>
                </a:cubicBezTo>
                <a:lnTo>
                  <a:pt x="5258816" y="0"/>
                </a:lnTo>
                <a:lnTo>
                  <a:pt x="1050093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34">
            <a:extLst>
              <a:ext uri="{FF2B5EF4-FFF2-40B4-BE49-F238E27FC236}">
                <a16:creationId xmlns:a16="http://schemas.microsoft.com/office/drawing/2014/main" id="{A3F5937F-9524-421C-ACE9-BB237B773D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00" y="3405873"/>
            <a:ext cx="3417721" cy="3485877"/>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14">
            <a:extLst>
              <a:ext uri="{FF2B5EF4-FFF2-40B4-BE49-F238E27FC236}">
                <a16:creationId xmlns:a16="http://schemas.microsoft.com/office/drawing/2014/main" id="{2C65D78F-1248-459A-A8FE-DED2F4A25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927617" y="3439950"/>
            <a:ext cx="3264378" cy="3417721"/>
          </a:xfrm>
          <a:custGeom>
            <a:avLst/>
            <a:gdLst>
              <a:gd name="connsiteX0" fmla="*/ 3264378 w 3264378"/>
              <a:gd name="connsiteY0" fmla="*/ 3417721 h 3417721"/>
              <a:gd name="connsiteX1" fmla="*/ 0 w 3264378"/>
              <a:gd name="connsiteY1" fmla="*/ 3417721 h 3417721"/>
              <a:gd name="connsiteX2" fmla="*/ 0 w 3264378"/>
              <a:gd name="connsiteY2" fmla="*/ 0 h 3417721"/>
              <a:gd name="connsiteX3" fmla="*/ 11 w 3264378"/>
              <a:gd name="connsiteY3" fmla="*/ 0 h 3417721"/>
              <a:gd name="connsiteX4" fmla="*/ 15824 w 3264378"/>
              <a:gd name="connsiteY4" fmla="*/ 328633 h 3417721"/>
              <a:gd name="connsiteX5" fmla="*/ 3128431 w 3264378"/>
              <a:gd name="connsiteY5" fmla="*/ 3410966 h 3417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4378" h="3417721">
                <a:moveTo>
                  <a:pt x="3264378" y="3417721"/>
                </a:moveTo>
                <a:lnTo>
                  <a:pt x="0" y="3417721"/>
                </a:lnTo>
                <a:lnTo>
                  <a:pt x="0" y="0"/>
                </a:lnTo>
                <a:lnTo>
                  <a:pt x="11" y="0"/>
                </a:lnTo>
                <a:lnTo>
                  <a:pt x="15824" y="328633"/>
                </a:lnTo>
                <a:cubicBezTo>
                  <a:pt x="172908" y="1952608"/>
                  <a:pt x="1481060" y="3246341"/>
                  <a:pt x="3128431" y="3410966"/>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3" name="Picture 3" descr="Stopwatch">
            <a:extLst>
              <a:ext uri="{FF2B5EF4-FFF2-40B4-BE49-F238E27FC236}">
                <a16:creationId xmlns:a16="http://schemas.microsoft.com/office/drawing/2014/main" id="{512C86EF-7AD1-47CD-80F6-D7A332953D41}"/>
              </a:ext>
            </a:extLst>
          </p:cNvPr>
          <p:cNvPicPr>
            <a:picLocks noChangeAspect="1"/>
          </p:cNvPicPr>
          <p:nvPr/>
        </p:nvPicPr>
        <p:blipFill rotWithShape="1">
          <a:blip r:embed="rId2"/>
          <a:srcRect t="11525" r="1" b="4660"/>
          <a:stretch/>
        </p:blipFill>
        <p:spPr>
          <a:xfrm>
            <a:off x="5235128" y="3428672"/>
            <a:ext cx="6963551" cy="3429000"/>
          </a:xfrm>
          <a:custGeom>
            <a:avLst/>
            <a:gdLst/>
            <a:ahLst/>
            <a:cxnLst/>
            <a:rect l="l" t="t" r="r" b="b"/>
            <a:pathLst>
              <a:path w="6963551" h="3417723">
                <a:moveTo>
                  <a:pt x="3484731" y="0"/>
                </a:moveTo>
                <a:lnTo>
                  <a:pt x="3484731" y="294"/>
                </a:lnTo>
                <a:lnTo>
                  <a:pt x="3835115" y="17647"/>
                </a:lnTo>
                <a:cubicBezTo>
                  <a:pt x="5592311" y="192669"/>
                  <a:pt x="6963551" y="1648141"/>
                  <a:pt x="6963551" y="3417723"/>
                </a:cubicBezTo>
                <a:lnTo>
                  <a:pt x="3478820" y="3417723"/>
                </a:lnTo>
                <a:lnTo>
                  <a:pt x="3478820" y="3417721"/>
                </a:lnTo>
                <a:lnTo>
                  <a:pt x="0" y="3417721"/>
                </a:lnTo>
                <a:cubicBezTo>
                  <a:pt x="0" y="1648139"/>
                  <a:pt x="1371240" y="192667"/>
                  <a:pt x="3128436" y="17645"/>
                </a:cubicBezTo>
                <a:lnTo>
                  <a:pt x="3478820" y="292"/>
                </a:lnTo>
                <a:lnTo>
                  <a:pt x="3478820" y="2"/>
                </a:lnTo>
                <a:lnTo>
                  <a:pt x="3481755" y="147"/>
                </a:lnTo>
                <a:close/>
              </a:path>
            </a:pathLst>
          </a:custGeom>
        </p:spPr>
      </p:pic>
      <p:sp>
        <p:nvSpPr>
          <p:cNvPr id="4" name="TextBox 3">
            <a:extLst>
              <a:ext uri="{FF2B5EF4-FFF2-40B4-BE49-F238E27FC236}">
                <a16:creationId xmlns:a16="http://schemas.microsoft.com/office/drawing/2014/main" id="{031A5463-ED3B-9149-B79D-6D3FB5DA9DB1}"/>
              </a:ext>
            </a:extLst>
          </p:cNvPr>
          <p:cNvSpPr txBox="1"/>
          <p:nvPr/>
        </p:nvSpPr>
        <p:spPr>
          <a:xfrm>
            <a:off x="609600" y="6060141"/>
            <a:ext cx="2880276" cy="646331"/>
          </a:xfrm>
          <a:prstGeom prst="rect">
            <a:avLst/>
          </a:prstGeom>
          <a:noFill/>
        </p:spPr>
        <p:txBody>
          <a:bodyPr wrap="none" rtlCol="0">
            <a:spAutoFit/>
          </a:bodyPr>
          <a:lstStyle/>
          <a:p>
            <a:r>
              <a:rPr lang="en-US" dirty="0"/>
              <a:t>Dr. Gerri A. Cannon-Smith</a:t>
            </a:r>
          </a:p>
          <a:p>
            <a:r>
              <a:rPr lang="en-US" dirty="0"/>
              <a:t>August 4, 2021</a:t>
            </a:r>
          </a:p>
        </p:txBody>
      </p:sp>
    </p:spTree>
    <p:extLst>
      <p:ext uri="{BB962C8B-B14F-4D97-AF65-F5344CB8AC3E}">
        <p14:creationId xmlns:p14="http://schemas.microsoft.com/office/powerpoint/2010/main" val="1880579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A1766D0-745A-4921-A68E-56642A6508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C8617D-6131-4FCD-A36D-1B0CAF7A36E7}"/>
              </a:ext>
            </a:extLst>
          </p:cNvPr>
          <p:cNvSpPr>
            <a:spLocks noGrp="1"/>
          </p:cNvSpPr>
          <p:nvPr>
            <p:ph type="title"/>
          </p:nvPr>
        </p:nvSpPr>
        <p:spPr>
          <a:xfrm>
            <a:off x="1077364" y="720435"/>
            <a:ext cx="4140096" cy="1507375"/>
          </a:xfrm>
        </p:spPr>
        <p:txBody>
          <a:bodyPr>
            <a:normAutofit/>
          </a:bodyPr>
          <a:lstStyle/>
          <a:p>
            <a:r>
              <a:rPr lang="en-US" dirty="0"/>
              <a:t>Update </a:t>
            </a:r>
          </a:p>
        </p:txBody>
      </p:sp>
      <p:sp>
        <p:nvSpPr>
          <p:cNvPr id="3" name="Content Placeholder 2">
            <a:extLst>
              <a:ext uri="{FF2B5EF4-FFF2-40B4-BE49-F238E27FC236}">
                <a16:creationId xmlns:a16="http://schemas.microsoft.com/office/drawing/2014/main" id="{527CBF37-4E9E-481F-9C74-0B023D1804A7}"/>
              </a:ext>
            </a:extLst>
          </p:cNvPr>
          <p:cNvSpPr>
            <a:spLocks noGrp="1"/>
          </p:cNvSpPr>
          <p:nvPr>
            <p:ph idx="1"/>
          </p:nvPr>
        </p:nvSpPr>
        <p:spPr>
          <a:xfrm>
            <a:off x="1077364" y="2427316"/>
            <a:ext cx="4140096" cy="3513514"/>
          </a:xfrm>
        </p:spPr>
        <p:txBody>
          <a:bodyPr>
            <a:normAutofit/>
          </a:bodyPr>
          <a:lstStyle/>
          <a:p>
            <a:pPr>
              <a:lnSpc>
                <a:spcPct val="110000"/>
              </a:lnSpc>
            </a:pPr>
            <a:r>
              <a:rPr lang="en-US" sz="1400" b="1" dirty="0"/>
              <a:t>4</a:t>
            </a:r>
            <a:r>
              <a:rPr lang="en-US" sz="1400" b="1" baseline="30000" dirty="0"/>
              <a:t>th</a:t>
            </a:r>
            <a:r>
              <a:rPr lang="en-US" sz="1400" b="1" dirty="0"/>
              <a:t> </a:t>
            </a:r>
            <a:r>
              <a:rPr lang="en-US" sz="1400" dirty="0"/>
              <a:t>COVID Wave </a:t>
            </a:r>
          </a:p>
          <a:p>
            <a:pPr>
              <a:lnSpc>
                <a:spcPct val="110000"/>
              </a:lnSpc>
            </a:pPr>
            <a:r>
              <a:rPr lang="en-US" sz="1400" dirty="0"/>
              <a:t>Primarily Delta Variant ( Originated in India) </a:t>
            </a:r>
          </a:p>
          <a:p>
            <a:pPr>
              <a:lnSpc>
                <a:spcPct val="110000"/>
              </a:lnSpc>
            </a:pPr>
            <a:r>
              <a:rPr lang="en-US" sz="1400" dirty="0"/>
              <a:t> New Cases : </a:t>
            </a:r>
            <a:r>
              <a:rPr lang="en-US" sz="1400" b="1" dirty="0"/>
              <a:t>2821 Cases  (8/3/24) </a:t>
            </a:r>
            <a:r>
              <a:rPr lang="en-US" sz="1400" dirty="0"/>
              <a:t>with 7 new deaths (August 1- 3</a:t>
            </a:r>
            <a:r>
              <a:rPr lang="en-US" sz="1400" baseline="30000" dirty="0"/>
              <a:t>rd</a:t>
            </a:r>
            <a:r>
              <a:rPr lang="en-US" sz="1400" dirty="0"/>
              <a:t>) : 8 deaths </a:t>
            </a:r>
            <a:r>
              <a:rPr lang="en-US" sz="1400" b="1" dirty="0"/>
              <a:t>last month</a:t>
            </a:r>
          </a:p>
          <a:p>
            <a:pPr lvl="1">
              <a:lnSpc>
                <a:spcPct val="110000"/>
              </a:lnSpc>
            </a:pPr>
            <a:r>
              <a:rPr lang="en-US" sz="1400" dirty="0"/>
              <a:t>		~ 7600 deaths total statewide  with 352,891 cases  ( Deaths 41.2 %: 55.2 % )</a:t>
            </a:r>
            <a:endParaRPr lang="en-US" sz="1400" b="1" dirty="0"/>
          </a:p>
          <a:p>
            <a:pPr>
              <a:lnSpc>
                <a:spcPct val="110000"/>
              </a:lnSpc>
            </a:pPr>
            <a:r>
              <a:rPr lang="en-US" sz="1400" dirty="0"/>
              <a:t>Hospitalizations increasing steadily: ICU beds scarce again, including PICU </a:t>
            </a:r>
          </a:p>
          <a:p>
            <a:pPr>
              <a:lnSpc>
                <a:spcPct val="110000"/>
              </a:lnSpc>
            </a:pPr>
            <a:r>
              <a:rPr lang="en-US" sz="1400" dirty="0"/>
              <a:t>Rankin County  remains in top counties for COVID spread  (along with Jackson Metro area) </a:t>
            </a:r>
          </a:p>
          <a:p>
            <a:pPr>
              <a:lnSpc>
                <a:spcPct val="110000"/>
              </a:lnSpc>
            </a:pPr>
            <a:endParaRPr lang="en-US" sz="1400" dirty="0"/>
          </a:p>
        </p:txBody>
      </p:sp>
      <p:sp>
        <p:nvSpPr>
          <p:cNvPr id="12" name="Freeform: Shape 11">
            <a:extLst>
              <a:ext uri="{FF2B5EF4-FFF2-40B4-BE49-F238E27FC236}">
                <a16:creationId xmlns:a16="http://schemas.microsoft.com/office/drawing/2014/main" id="{583F1E3F-D7BF-4DB5-8016-70B9E385E3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94726" y="-906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D0D3E7A-8DF6-4A78-A03C-86AD697468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3792" y="347088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Chart, histogram&#10;&#10;Description automatically generated">
            <a:extLst>
              <a:ext uri="{FF2B5EF4-FFF2-40B4-BE49-F238E27FC236}">
                <a16:creationId xmlns:a16="http://schemas.microsoft.com/office/drawing/2014/main" id="{800626C2-0B4A-A444-A7C2-0C22401C1B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6464" y="1968397"/>
            <a:ext cx="4788861" cy="2921205"/>
          </a:xfrm>
          <a:prstGeom prst="rect">
            <a:avLst/>
          </a:prstGeom>
        </p:spPr>
      </p:pic>
      <p:cxnSp>
        <p:nvCxnSpPr>
          <p:cNvPr id="7" name="Straight Connector 6">
            <a:extLst>
              <a:ext uri="{FF2B5EF4-FFF2-40B4-BE49-F238E27FC236}">
                <a16:creationId xmlns:a16="http://schemas.microsoft.com/office/drawing/2014/main" id="{31E06058-15FD-8F4B-B37F-DFBCA4901ADE}"/>
              </a:ext>
            </a:extLst>
          </p:cNvPr>
          <p:cNvCxnSpPr/>
          <p:nvPr/>
        </p:nvCxnSpPr>
        <p:spPr>
          <a:xfrm>
            <a:off x="6580094" y="2940424"/>
            <a:ext cx="435523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202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A1766D0-745A-4921-A68E-56642A6508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1294F2-7D8B-47BC-B5CE-B3BD133DF35C}"/>
              </a:ext>
            </a:extLst>
          </p:cNvPr>
          <p:cNvSpPr>
            <a:spLocks noGrp="1"/>
          </p:cNvSpPr>
          <p:nvPr>
            <p:ph type="title"/>
          </p:nvPr>
        </p:nvSpPr>
        <p:spPr>
          <a:xfrm>
            <a:off x="1077364" y="720435"/>
            <a:ext cx="4140096" cy="1507375"/>
          </a:xfrm>
        </p:spPr>
        <p:txBody>
          <a:bodyPr>
            <a:normAutofit/>
          </a:bodyPr>
          <a:lstStyle/>
          <a:p>
            <a:r>
              <a:rPr lang="en-US" dirty="0"/>
              <a:t>Notes on the Delta Variant </a:t>
            </a:r>
          </a:p>
        </p:txBody>
      </p:sp>
      <p:sp>
        <p:nvSpPr>
          <p:cNvPr id="3" name="Content Placeholder 2">
            <a:extLst>
              <a:ext uri="{FF2B5EF4-FFF2-40B4-BE49-F238E27FC236}">
                <a16:creationId xmlns:a16="http://schemas.microsoft.com/office/drawing/2014/main" id="{76F8C9AE-4D0E-433D-B3BE-6CE76FCA34BD}"/>
              </a:ext>
            </a:extLst>
          </p:cNvPr>
          <p:cNvSpPr>
            <a:spLocks noGrp="1"/>
          </p:cNvSpPr>
          <p:nvPr>
            <p:ph idx="1"/>
          </p:nvPr>
        </p:nvSpPr>
        <p:spPr>
          <a:xfrm>
            <a:off x="1077364" y="2427316"/>
            <a:ext cx="4140096" cy="3513514"/>
          </a:xfrm>
        </p:spPr>
        <p:txBody>
          <a:bodyPr>
            <a:normAutofit fontScale="92500" lnSpcReduction="20000"/>
          </a:bodyPr>
          <a:lstStyle/>
          <a:p>
            <a:pPr>
              <a:lnSpc>
                <a:spcPct val="110000"/>
              </a:lnSpc>
            </a:pPr>
            <a:r>
              <a:rPr lang="en-US" sz="900" dirty="0"/>
              <a:t>Most contagious  of the variants so far (  Alpha to Kappa) </a:t>
            </a:r>
          </a:p>
          <a:p>
            <a:pPr lvl="1">
              <a:lnSpc>
                <a:spcPct val="110000"/>
              </a:lnSpc>
            </a:pPr>
            <a:r>
              <a:rPr lang="en-US" sz="900" dirty="0"/>
              <a:t>                  Respiratory droplet spread  </a:t>
            </a:r>
          </a:p>
          <a:p>
            <a:pPr lvl="1">
              <a:lnSpc>
                <a:spcPct val="110000"/>
              </a:lnSpc>
            </a:pPr>
            <a:r>
              <a:rPr lang="en-US" sz="900" dirty="0"/>
              <a:t>                 An unvaccinated person who contracts the Delta  variant  is twice as likely to require hospitalization </a:t>
            </a:r>
          </a:p>
          <a:p>
            <a:pPr lvl="1">
              <a:lnSpc>
                <a:spcPct val="110000"/>
              </a:lnSpc>
            </a:pPr>
            <a:r>
              <a:rPr lang="en-US" sz="900" dirty="0"/>
              <a:t>                Can be spread by some of those  who are vaccinated, if they  contract COVID-19 </a:t>
            </a:r>
          </a:p>
          <a:p>
            <a:pPr lvl="1">
              <a:lnSpc>
                <a:spcPct val="110000"/>
              </a:lnSpc>
            </a:pPr>
            <a:r>
              <a:rPr lang="en-US" sz="900" dirty="0"/>
              <a:t>                COVID-19 can be spread anywhere there are people with COVID-19 : So PROTECT YOURSELF &amp; OTHERS; Be Vigilant </a:t>
            </a:r>
          </a:p>
          <a:p>
            <a:pPr lvl="1">
              <a:lnSpc>
                <a:spcPct val="110000"/>
              </a:lnSpc>
            </a:pPr>
            <a:r>
              <a:rPr lang="en-US" sz="900" dirty="0"/>
              <a:t>                Same precautions ( Social Distancing; Masks; Hand Hygiene), VACCINATION ) : More stringent </a:t>
            </a:r>
          </a:p>
          <a:p>
            <a:pPr lvl="1">
              <a:lnSpc>
                <a:spcPct val="110000"/>
              </a:lnSpc>
            </a:pPr>
            <a:r>
              <a:rPr lang="en-US" sz="900" dirty="0"/>
              <a:t>                </a:t>
            </a:r>
          </a:p>
          <a:p>
            <a:pPr>
              <a:lnSpc>
                <a:spcPct val="110000"/>
              </a:lnSpc>
            </a:pPr>
            <a:r>
              <a:rPr lang="en-US" sz="900" dirty="0"/>
              <a:t>Symptoms tend to be more severe and progress more rapidly in Unvaccinated</a:t>
            </a:r>
          </a:p>
          <a:p>
            <a:pPr lvl="1">
              <a:lnSpc>
                <a:spcPct val="110000"/>
              </a:lnSpc>
            </a:pPr>
            <a:r>
              <a:rPr lang="en-US" sz="900" dirty="0"/>
              <a:t>	Symptoms : Fever, sore throat, runny nose/congestion, Shortness of breath, New Loss of smell /cough ,headache, muscle aches, fatigue, Nausea and vomiting   ( Less  cough, loss of smell than with  Alpha variant is reported ,but  we’re still learning  about it and  just like the other variants, some people won’t have any symptoms). </a:t>
            </a:r>
          </a:p>
          <a:p>
            <a:pPr>
              <a:lnSpc>
                <a:spcPct val="110000"/>
              </a:lnSpc>
            </a:pPr>
            <a:r>
              <a:rPr lang="en-US" sz="900" dirty="0"/>
              <a:t>Affects primarily Unvaccinated* (93% in Mississippi) ,  with the majority  &lt; 50yrs ; Increasing cases in children and Adolescents  </a:t>
            </a:r>
          </a:p>
          <a:p>
            <a:pPr>
              <a:lnSpc>
                <a:spcPct val="110000"/>
              </a:lnSpc>
            </a:pPr>
            <a:endParaRPr lang="en-US" sz="900" dirty="0"/>
          </a:p>
          <a:p>
            <a:pPr lvl="1">
              <a:lnSpc>
                <a:spcPct val="110000"/>
              </a:lnSpc>
            </a:pPr>
            <a:r>
              <a:rPr lang="en-US" sz="900" dirty="0"/>
              <a:t>	</a:t>
            </a:r>
          </a:p>
          <a:p>
            <a:pPr>
              <a:lnSpc>
                <a:spcPct val="110000"/>
              </a:lnSpc>
            </a:pPr>
            <a:endParaRPr lang="en-US" sz="900" dirty="0"/>
          </a:p>
          <a:p>
            <a:pPr>
              <a:lnSpc>
                <a:spcPct val="110000"/>
              </a:lnSpc>
            </a:pPr>
            <a:endParaRPr lang="en-US" sz="900" dirty="0"/>
          </a:p>
        </p:txBody>
      </p:sp>
      <p:sp>
        <p:nvSpPr>
          <p:cNvPr id="12" name="Freeform: Shape 11">
            <a:extLst>
              <a:ext uri="{FF2B5EF4-FFF2-40B4-BE49-F238E27FC236}">
                <a16:creationId xmlns:a16="http://schemas.microsoft.com/office/drawing/2014/main" id="{583F1E3F-D7BF-4DB5-8016-70B9E385E3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794726" y="-906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D0D3E7A-8DF6-4A78-A03C-86AD697468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3792" y="347088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Graphical user interface, text&#10;&#10;Description automatically generated with medium confidence">
            <a:extLst>
              <a:ext uri="{FF2B5EF4-FFF2-40B4-BE49-F238E27FC236}">
                <a16:creationId xmlns:a16="http://schemas.microsoft.com/office/drawing/2014/main" id="{71C49148-8C12-AA4A-A174-E6C566E8B5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6464" y="1944453"/>
            <a:ext cx="4788861" cy="2969093"/>
          </a:xfrm>
          <a:prstGeom prst="rect">
            <a:avLst/>
          </a:prstGeom>
        </p:spPr>
      </p:pic>
    </p:spTree>
    <p:extLst>
      <p:ext uri="{BB962C8B-B14F-4D97-AF65-F5344CB8AC3E}">
        <p14:creationId xmlns:p14="http://schemas.microsoft.com/office/powerpoint/2010/main" val="1030310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2C029-7A8D-4D00-880D-119CC0C074E2}"/>
              </a:ext>
            </a:extLst>
          </p:cNvPr>
          <p:cNvSpPr>
            <a:spLocks noGrp="1"/>
          </p:cNvSpPr>
          <p:nvPr>
            <p:ph type="title"/>
          </p:nvPr>
        </p:nvSpPr>
        <p:spPr/>
        <p:txBody>
          <a:bodyPr/>
          <a:lstStyle/>
          <a:p>
            <a:r>
              <a:rPr lang="en-US" dirty="0"/>
              <a:t>Vaccinations </a:t>
            </a:r>
          </a:p>
        </p:txBody>
      </p:sp>
      <p:sp>
        <p:nvSpPr>
          <p:cNvPr id="3" name="Content Placeholder 2">
            <a:extLst>
              <a:ext uri="{FF2B5EF4-FFF2-40B4-BE49-F238E27FC236}">
                <a16:creationId xmlns:a16="http://schemas.microsoft.com/office/drawing/2014/main" id="{4BD14E81-66F7-42D2-8CA6-2D09B8423991}"/>
              </a:ext>
            </a:extLst>
          </p:cNvPr>
          <p:cNvSpPr>
            <a:spLocks noGrp="1"/>
          </p:cNvSpPr>
          <p:nvPr>
            <p:ph idx="1"/>
          </p:nvPr>
        </p:nvSpPr>
        <p:spPr/>
        <p:txBody>
          <a:bodyPr>
            <a:normAutofit fontScale="85000" lnSpcReduction="10000"/>
          </a:bodyPr>
          <a:lstStyle/>
          <a:p>
            <a:r>
              <a:rPr lang="en-US" dirty="0"/>
              <a:t>Mississippi_ 35%  Fully Vaccinated ( 50% US Average) </a:t>
            </a:r>
          </a:p>
          <a:p>
            <a:r>
              <a:rPr lang="en-US" dirty="0"/>
              <a:t>Mississippi ~ 70 % of older population is vaccinated compared to 80 % nationwide </a:t>
            </a:r>
          </a:p>
          <a:p>
            <a:r>
              <a:rPr lang="en-US" dirty="0"/>
              <a:t>Mississippi- 10 % of  Kids &lt; 18) are fully immunized and 17 % are  at least partially immunized (Ranks  #50/51) </a:t>
            </a:r>
          </a:p>
          <a:p>
            <a:r>
              <a:rPr lang="en-US" dirty="0"/>
              <a:t>Mississippi_ Vaccinations are increasing ( # 8 for increased vaccinations; Still below national average )</a:t>
            </a:r>
          </a:p>
          <a:p>
            <a:r>
              <a:rPr lang="en-US" dirty="0"/>
              <a:t>Pfizer and </a:t>
            </a:r>
            <a:r>
              <a:rPr lang="en-US" dirty="0" err="1"/>
              <a:t>Moderna</a:t>
            </a:r>
            <a:r>
              <a:rPr lang="en-US" dirty="0"/>
              <a:t> studies have indicated effectiveness against the Delta variant</a:t>
            </a:r>
          </a:p>
          <a:p>
            <a:r>
              <a:rPr lang="en-US" dirty="0"/>
              <a:t>Boosters are coming. MSDH recommends discussing with Provider, especially if immunosuppressed:  Full Vaccine authorization is expected next month </a:t>
            </a:r>
          </a:p>
          <a:p>
            <a:r>
              <a:rPr lang="en-US" dirty="0"/>
              <a:t>Homebound Vaccinations are available: </a:t>
            </a:r>
            <a:r>
              <a:rPr lang="en-US" dirty="0">
                <a:hlinkClick r:id="rId2"/>
              </a:rPr>
              <a:t>COVIDHomebound@msdh.ms.gov</a:t>
            </a:r>
            <a:endParaRPr lang="en-US" dirty="0"/>
          </a:p>
          <a:p>
            <a:r>
              <a:rPr lang="en-US" dirty="0"/>
              <a:t>Vaccines are available in local health departments, physician offices, Community Health Centers, UMMC </a:t>
            </a:r>
            <a:r>
              <a:rPr lang="en-US" dirty="0" err="1"/>
              <a:t>clinics,Pharmacies</a:t>
            </a:r>
            <a:r>
              <a:rPr lang="en-US" dirty="0"/>
              <a:t> : 1-800-232-0233 </a:t>
            </a:r>
            <a:r>
              <a:rPr lang="en-US" dirty="0" err="1"/>
              <a:t>Vaccine.Gov</a:t>
            </a:r>
            <a:r>
              <a:rPr lang="en-US" dirty="0"/>
              <a:t> and  MSDH website.</a:t>
            </a:r>
          </a:p>
          <a:p>
            <a:endParaRPr lang="en-US" dirty="0"/>
          </a:p>
        </p:txBody>
      </p:sp>
    </p:spTree>
    <p:extLst>
      <p:ext uri="{BB962C8B-B14F-4D97-AF65-F5344CB8AC3E}">
        <p14:creationId xmlns:p14="http://schemas.microsoft.com/office/powerpoint/2010/main" val="3897727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2F2CA-50CF-4FDB-B077-8C44C3247FE4}"/>
              </a:ext>
            </a:extLst>
          </p:cNvPr>
          <p:cNvSpPr>
            <a:spLocks noGrp="1"/>
          </p:cNvSpPr>
          <p:nvPr>
            <p:ph type="title"/>
          </p:nvPr>
        </p:nvSpPr>
        <p:spPr/>
        <p:txBody>
          <a:bodyPr/>
          <a:lstStyle/>
          <a:p>
            <a:r>
              <a:rPr lang="en-US" dirty="0"/>
              <a:t>Updated MSDH Guidance –July 28, 2021 </a:t>
            </a:r>
          </a:p>
        </p:txBody>
      </p:sp>
      <p:sp>
        <p:nvSpPr>
          <p:cNvPr id="3" name="Content Placeholder 2">
            <a:extLst>
              <a:ext uri="{FF2B5EF4-FFF2-40B4-BE49-F238E27FC236}">
                <a16:creationId xmlns:a16="http://schemas.microsoft.com/office/drawing/2014/main" id="{3120DE00-A580-484A-83BB-22D15E6DF04B}"/>
              </a:ext>
            </a:extLst>
          </p:cNvPr>
          <p:cNvSpPr>
            <a:spLocks noGrp="1"/>
          </p:cNvSpPr>
          <p:nvPr>
            <p:ph idx="1"/>
          </p:nvPr>
        </p:nvSpPr>
        <p:spPr/>
        <p:txBody>
          <a:bodyPr>
            <a:normAutofit fontScale="62500" lnSpcReduction="20000"/>
          </a:bodyPr>
          <a:lstStyle/>
          <a:p>
            <a:r>
              <a:rPr lang="en-US" dirty="0"/>
              <a:t>Get a COVID-19 vaccination if you are eligible. </a:t>
            </a:r>
          </a:p>
          <a:p>
            <a:r>
              <a:rPr lang="en-US" dirty="0"/>
              <a:t> MSDH recommends everyone (including those who are fully vaccinated) wear a mask in public indoor settings. </a:t>
            </a:r>
          </a:p>
          <a:p>
            <a:r>
              <a:rPr lang="en-US" dirty="0"/>
              <a:t> If you test positive for COVID-19,* even if fully vaccinated, you should </a:t>
            </a:r>
            <a:r>
              <a:rPr lang="en-US" b="1" dirty="0"/>
              <a:t>isolate </a:t>
            </a:r>
            <a:r>
              <a:rPr lang="en-US" dirty="0"/>
              <a:t>for at least 10 days from the beginning of your symptoms or from your test date if you have no symptoms. </a:t>
            </a:r>
          </a:p>
          <a:p>
            <a:r>
              <a:rPr lang="en-US" dirty="0"/>
              <a:t> If you are exposed to someone with COVID-19, you should get tested 3-5 days following exposure. If you are not fully vaccinated, you should quarantine for at least 10 days after exposure (fully vaccinated persons do not have to quarantine after exposure, but should get tested). </a:t>
            </a:r>
          </a:p>
          <a:p>
            <a:r>
              <a:rPr lang="en-US" dirty="0"/>
              <a:t> If you are 65 years of age or older, you should avoid all indoor mass gatherings, even if you have been vaccinated. </a:t>
            </a:r>
          </a:p>
          <a:p>
            <a:r>
              <a:rPr lang="en-US" dirty="0"/>
              <a:t>If you have a chronic medical condition, you should avoid all indoor mass gatherings, even if you have been vaccinated.</a:t>
            </a:r>
          </a:p>
          <a:p>
            <a:r>
              <a:rPr lang="en-US" dirty="0"/>
              <a:t>Mask Indoors in public setting regardless of Vaccine Status</a:t>
            </a:r>
          </a:p>
          <a:p>
            <a:pPr marL="0" indent="0">
              <a:buNone/>
            </a:pPr>
            <a:r>
              <a:rPr lang="en-US" dirty="0"/>
              <a:t>________________________________________________________________________________________________________________________________________</a:t>
            </a:r>
          </a:p>
          <a:p>
            <a:r>
              <a:rPr lang="en-US" dirty="0"/>
              <a:t>Please note that Treatment with Monoclonal Antibodies is Available: Ask for it ! ( MSDH Centers of Excellence) </a:t>
            </a:r>
          </a:p>
          <a:p>
            <a:r>
              <a:rPr lang="en-US" dirty="0"/>
              <a:t>* PCR tests are more accurate as they test for  molecular structure of antigens and actual infections( take slightly longer for results); Antibody tests only confirm that you have had an infection.</a:t>
            </a:r>
          </a:p>
          <a:p>
            <a:pPr marL="0" indent="0">
              <a:buNone/>
            </a:pPr>
            <a:endParaRPr lang="en-US" dirty="0"/>
          </a:p>
        </p:txBody>
      </p:sp>
    </p:spTree>
    <p:extLst>
      <p:ext uri="{BB962C8B-B14F-4D97-AF65-F5344CB8AC3E}">
        <p14:creationId xmlns:p14="http://schemas.microsoft.com/office/powerpoint/2010/main" val="3459478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18F8E-50C7-EF4C-A571-FB35C1C65368}"/>
              </a:ext>
            </a:extLst>
          </p:cNvPr>
          <p:cNvSpPr>
            <a:spLocks noGrp="1"/>
          </p:cNvSpPr>
          <p:nvPr>
            <p:ph type="title"/>
          </p:nvPr>
        </p:nvSpPr>
        <p:spPr/>
        <p:txBody>
          <a:bodyPr/>
          <a:lstStyle/>
          <a:p>
            <a:r>
              <a:rPr lang="en-US" dirty="0"/>
              <a:t>Specific MSDH Guidance </a:t>
            </a:r>
          </a:p>
        </p:txBody>
      </p:sp>
      <p:sp>
        <p:nvSpPr>
          <p:cNvPr id="3" name="Content Placeholder 2">
            <a:extLst>
              <a:ext uri="{FF2B5EF4-FFF2-40B4-BE49-F238E27FC236}">
                <a16:creationId xmlns:a16="http://schemas.microsoft.com/office/drawing/2014/main" id="{8F729B86-2253-744D-BBCA-C382C5419FFC}"/>
              </a:ext>
            </a:extLst>
          </p:cNvPr>
          <p:cNvSpPr>
            <a:spLocks noGrp="1"/>
          </p:cNvSpPr>
          <p:nvPr>
            <p:ph idx="1"/>
          </p:nvPr>
        </p:nvSpPr>
        <p:spPr/>
        <p:txBody>
          <a:bodyPr>
            <a:normAutofit fontScale="85000" lnSpcReduction="20000"/>
          </a:bodyPr>
          <a:lstStyle/>
          <a:p>
            <a:r>
              <a:rPr lang="en-US" dirty="0"/>
              <a:t>Review  complete School Guidance as Students return to </a:t>
            </a:r>
            <a:r>
              <a:rPr lang="en-US" dirty="0" err="1"/>
              <a:t>school:https</a:t>
            </a:r>
            <a:r>
              <a:rPr lang="en-US" dirty="0"/>
              <a:t>://</a:t>
            </a:r>
            <a:r>
              <a:rPr lang="en-US" dirty="0" err="1"/>
              <a:t>msdh.ms.gov</a:t>
            </a:r>
            <a:r>
              <a:rPr lang="en-US" dirty="0"/>
              <a:t>/</a:t>
            </a:r>
            <a:r>
              <a:rPr lang="en-US" dirty="0" err="1"/>
              <a:t>msdhsite</a:t>
            </a:r>
            <a:r>
              <a:rPr lang="en-US" dirty="0"/>
              <a:t>/_static/resources/14912.pdf</a:t>
            </a:r>
          </a:p>
          <a:p>
            <a:endParaRPr lang="en-US" dirty="0"/>
          </a:p>
          <a:p>
            <a:r>
              <a:rPr lang="en-US" dirty="0"/>
              <a:t>Review Guidance for College Students :https://</a:t>
            </a:r>
            <a:r>
              <a:rPr lang="en-US" dirty="0" err="1"/>
              <a:t>msdh.ms.gov</a:t>
            </a:r>
            <a:r>
              <a:rPr lang="en-US" dirty="0"/>
              <a:t>/</a:t>
            </a:r>
            <a:r>
              <a:rPr lang="en-US" dirty="0" err="1"/>
              <a:t>msdhsite</a:t>
            </a:r>
            <a:r>
              <a:rPr lang="en-US" dirty="0"/>
              <a:t>/_static/resources/10472.pdf</a:t>
            </a:r>
          </a:p>
          <a:p>
            <a:endParaRPr lang="en-US" dirty="0"/>
          </a:p>
          <a:p>
            <a:r>
              <a:rPr lang="en-US" dirty="0" err="1"/>
              <a:t>Workplsce</a:t>
            </a:r>
            <a:r>
              <a:rPr lang="en-US" dirty="0"/>
              <a:t> Guidance: https://</a:t>
            </a:r>
            <a:r>
              <a:rPr lang="en-US" dirty="0" err="1"/>
              <a:t>msdh.ms.gov</a:t>
            </a:r>
            <a:r>
              <a:rPr lang="en-US" dirty="0"/>
              <a:t>/</a:t>
            </a:r>
            <a:r>
              <a:rPr lang="en-US" dirty="0" err="1"/>
              <a:t>msdhsite</a:t>
            </a:r>
            <a:r>
              <a:rPr lang="en-US" dirty="0"/>
              <a:t>/_static/resources/15099.pdf</a:t>
            </a:r>
          </a:p>
          <a:p>
            <a:endParaRPr lang="en-US" dirty="0"/>
          </a:p>
          <a:p>
            <a:endParaRPr lang="en-US" dirty="0"/>
          </a:p>
          <a:p>
            <a:endParaRPr lang="en-US" dirty="0"/>
          </a:p>
          <a:p>
            <a:pPr marL="0" indent="0">
              <a:buNone/>
            </a:pPr>
            <a:r>
              <a:rPr lang="en-US" dirty="0"/>
              <a:t>Note: Guidance will change  as COVID-19 Situations change </a:t>
            </a:r>
          </a:p>
          <a:p>
            <a:endParaRPr lang="en-US" dirty="0"/>
          </a:p>
          <a:p>
            <a:endParaRPr lang="en-US" dirty="0"/>
          </a:p>
        </p:txBody>
      </p:sp>
    </p:spTree>
    <p:extLst>
      <p:ext uri="{BB962C8B-B14F-4D97-AF65-F5344CB8AC3E}">
        <p14:creationId xmlns:p14="http://schemas.microsoft.com/office/powerpoint/2010/main" val="836657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B6972-81B4-4958-94AC-EA5103F33019}"/>
              </a:ext>
            </a:extLst>
          </p:cNvPr>
          <p:cNvSpPr>
            <a:spLocks noGrp="1"/>
          </p:cNvSpPr>
          <p:nvPr>
            <p:ph type="title"/>
          </p:nvPr>
        </p:nvSpPr>
        <p:spPr/>
        <p:txBody>
          <a:bodyPr/>
          <a:lstStyle/>
          <a:p>
            <a:r>
              <a:rPr lang="en-US" dirty="0"/>
              <a:t>Bottomline Recommendations</a:t>
            </a:r>
          </a:p>
        </p:txBody>
      </p:sp>
      <p:sp>
        <p:nvSpPr>
          <p:cNvPr id="3" name="Content Placeholder 2">
            <a:extLst>
              <a:ext uri="{FF2B5EF4-FFF2-40B4-BE49-F238E27FC236}">
                <a16:creationId xmlns:a16="http://schemas.microsoft.com/office/drawing/2014/main" id="{71A2E14B-91B9-4B5B-937D-304B190FB592}"/>
              </a:ext>
            </a:extLst>
          </p:cNvPr>
          <p:cNvSpPr>
            <a:spLocks noGrp="1"/>
          </p:cNvSpPr>
          <p:nvPr>
            <p:ph idx="1"/>
          </p:nvPr>
        </p:nvSpPr>
        <p:spPr/>
        <p:txBody>
          <a:bodyPr>
            <a:normAutofit fontScale="85000" lnSpcReduction="10000"/>
          </a:bodyPr>
          <a:lstStyle/>
          <a:p>
            <a:r>
              <a:rPr lang="en-US" b="1" dirty="0"/>
              <a:t>Vaccinate</a:t>
            </a:r>
            <a:r>
              <a:rPr lang="en-US" dirty="0"/>
              <a:t> if over 12 years </a:t>
            </a:r>
          </a:p>
          <a:p>
            <a:r>
              <a:rPr lang="en-US" b="1" dirty="0"/>
              <a:t>Socially Distance</a:t>
            </a:r>
          </a:p>
          <a:p>
            <a:r>
              <a:rPr lang="en-US" b="1" dirty="0"/>
              <a:t>Mask Up !! </a:t>
            </a:r>
            <a:r>
              <a:rPr lang="en-US" dirty="0"/>
              <a:t>( Surgical Masks,KN95, Cloth Masks with Filters or Double Masking have been found to be effective)</a:t>
            </a:r>
          </a:p>
          <a:p>
            <a:r>
              <a:rPr lang="en-US" b="1" dirty="0"/>
              <a:t>Practice Hand Hygiene </a:t>
            </a:r>
            <a:r>
              <a:rPr lang="en-US" dirty="0"/>
              <a:t>( Wash hands with soap and water for 20 seconds: Use Hand Sanitizer if you can’t wash)</a:t>
            </a:r>
          </a:p>
          <a:p>
            <a:r>
              <a:rPr lang="en-US" dirty="0"/>
              <a:t>Make Sure mask covers Mouth and Nose ; Keep hands away from face</a:t>
            </a:r>
          </a:p>
          <a:p>
            <a:r>
              <a:rPr lang="en-US" dirty="0"/>
              <a:t>Don’t forget the importance of Disinfection and Good Ventilation </a:t>
            </a:r>
          </a:p>
          <a:p>
            <a:r>
              <a:rPr lang="en-US" dirty="0"/>
              <a:t>Keep Up to date with guidelines : Visit reputable sites ___,gov ;.</a:t>
            </a:r>
            <a:r>
              <a:rPr lang="en-US" dirty="0" err="1"/>
              <a:t>edu</a:t>
            </a:r>
            <a:r>
              <a:rPr lang="en-US" dirty="0"/>
              <a:t> ; WebMD, </a:t>
            </a:r>
            <a:r>
              <a:rPr lang="en-US" dirty="0" err="1"/>
              <a:t>etc</a:t>
            </a:r>
            <a:r>
              <a:rPr lang="en-US" dirty="0"/>
              <a:t>: Credible sites from medical organizations, news outlets will list the Author, purpose, date/frequency  and author of updates: Check last Update to avoid outdated information)</a:t>
            </a:r>
          </a:p>
          <a:p>
            <a:r>
              <a:rPr lang="en-US" b="1" dirty="0"/>
              <a:t> Remember the Golden Rule </a:t>
            </a:r>
          </a:p>
          <a:p>
            <a:endParaRPr lang="en-US" dirty="0"/>
          </a:p>
        </p:txBody>
      </p:sp>
    </p:spTree>
    <p:extLst>
      <p:ext uri="{BB962C8B-B14F-4D97-AF65-F5344CB8AC3E}">
        <p14:creationId xmlns:p14="http://schemas.microsoft.com/office/powerpoint/2010/main" val="2423046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D3EB8-2891-7E44-BA40-F170ECAB7623}"/>
              </a:ext>
            </a:extLst>
          </p:cNvPr>
          <p:cNvSpPr>
            <a:spLocks noGrp="1"/>
          </p:cNvSpPr>
          <p:nvPr>
            <p:ph type="title"/>
          </p:nvPr>
        </p:nvSpPr>
        <p:spPr/>
        <p:txBody>
          <a:bodyPr/>
          <a:lstStyle/>
          <a:p>
            <a:r>
              <a:rPr lang="en-US" dirty="0"/>
              <a:t>Major References</a:t>
            </a:r>
          </a:p>
        </p:txBody>
      </p:sp>
      <p:sp>
        <p:nvSpPr>
          <p:cNvPr id="3" name="Content Placeholder 2">
            <a:extLst>
              <a:ext uri="{FF2B5EF4-FFF2-40B4-BE49-F238E27FC236}">
                <a16:creationId xmlns:a16="http://schemas.microsoft.com/office/drawing/2014/main" id="{43116924-1808-F149-9B21-5DCB5430B25F}"/>
              </a:ext>
            </a:extLst>
          </p:cNvPr>
          <p:cNvSpPr>
            <a:spLocks noGrp="1"/>
          </p:cNvSpPr>
          <p:nvPr>
            <p:ph idx="1"/>
          </p:nvPr>
        </p:nvSpPr>
        <p:spPr/>
        <p:txBody>
          <a:bodyPr/>
          <a:lstStyle/>
          <a:p>
            <a:r>
              <a:rPr lang="en-US" dirty="0" err="1"/>
              <a:t>MSDH.ms.gov</a:t>
            </a:r>
            <a:r>
              <a:rPr lang="en-US" dirty="0"/>
              <a:t> </a:t>
            </a:r>
          </a:p>
          <a:p>
            <a:r>
              <a:rPr lang="en-US" dirty="0" err="1"/>
              <a:t>CD.gov</a:t>
            </a:r>
            <a:r>
              <a:rPr lang="en-US" dirty="0"/>
              <a:t> </a:t>
            </a:r>
          </a:p>
          <a:p>
            <a:r>
              <a:rPr lang="en-US" dirty="0" err="1"/>
              <a:t>AAP.org</a:t>
            </a:r>
            <a:endParaRPr lang="en-US" dirty="0"/>
          </a:p>
          <a:p>
            <a:endParaRPr lang="en-US" dirty="0"/>
          </a:p>
        </p:txBody>
      </p:sp>
    </p:spTree>
    <p:extLst>
      <p:ext uri="{BB962C8B-B14F-4D97-AF65-F5344CB8AC3E}">
        <p14:creationId xmlns:p14="http://schemas.microsoft.com/office/powerpoint/2010/main" val="1029190857"/>
      </p:ext>
    </p:extLst>
  </p:cSld>
  <p:clrMapOvr>
    <a:masterClrMapping/>
  </p:clrMapOvr>
</p:sld>
</file>

<file path=ppt/theme/theme1.xml><?xml version="1.0" encoding="utf-8"?>
<a:theme xmlns:a="http://schemas.openxmlformats.org/drawingml/2006/main" name="BlocksVTI">
  <a:themeElements>
    <a:clrScheme name="AnalogousFromLightSeedRightStep">
      <a:dk1>
        <a:srgbClr val="000000"/>
      </a:dk1>
      <a:lt1>
        <a:srgbClr val="FFFFFF"/>
      </a:lt1>
      <a:dk2>
        <a:srgbClr val="243441"/>
      </a:dk2>
      <a:lt2>
        <a:srgbClr val="E8E2E5"/>
      </a:lt2>
      <a:accent1>
        <a:srgbClr val="81AA99"/>
      </a:accent1>
      <a:accent2>
        <a:srgbClr val="73A9A9"/>
      </a:accent2>
      <a:accent3>
        <a:srgbClr val="84A5BD"/>
      </a:accent3>
      <a:accent4>
        <a:srgbClr val="7F89BA"/>
      </a:accent4>
      <a:accent5>
        <a:srgbClr val="A296C6"/>
      </a:accent5>
      <a:accent6>
        <a:srgbClr val="A67FBA"/>
      </a:accent6>
      <a:hlink>
        <a:srgbClr val="AE6986"/>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135</TotalTime>
  <Words>899</Words>
  <Application>Microsoft Macintosh PowerPoint</Application>
  <PresentationFormat>Widescreen</PresentationFormat>
  <Paragraphs>67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Avenir Next LT Pro</vt:lpstr>
      <vt:lpstr>Avenir Next LT Pro Light</vt:lpstr>
      <vt:lpstr>BlocksVTI</vt:lpstr>
      <vt:lpstr>Time to Stop the Spread </vt:lpstr>
      <vt:lpstr>Update </vt:lpstr>
      <vt:lpstr>Notes on the Delta Variant </vt:lpstr>
      <vt:lpstr>Vaccinations </vt:lpstr>
      <vt:lpstr>Updated MSDH Guidance –July 28, 2021 </vt:lpstr>
      <vt:lpstr>Specific MSDH Guidance </vt:lpstr>
      <vt:lpstr>Bottomline Recommendations</vt:lpstr>
      <vt:lpstr>Major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to Stop the Spread </dc:title>
  <dc:creator>Gerri Cannon=Smith</dc:creator>
  <cp:lastModifiedBy>Gerri Cannon-Smith</cp:lastModifiedBy>
  <cp:revision>5</cp:revision>
  <dcterms:created xsi:type="dcterms:W3CDTF">2021-08-04T23:23:21Z</dcterms:created>
  <dcterms:modified xsi:type="dcterms:W3CDTF">2021-08-05T12:04:09Z</dcterms:modified>
</cp:coreProperties>
</file>